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2" r:id="rId3"/>
    <p:sldId id="294" r:id="rId4"/>
    <p:sldId id="295" r:id="rId5"/>
    <p:sldId id="296" r:id="rId6"/>
    <p:sldId id="277" r:id="rId7"/>
    <p:sldId id="283" r:id="rId8"/>
    <p:sldId id="280" r:id="rId9"/>
    <p:sldId id="281" r:id="rId10"/>
    <p:sldId id="279" r:id="rId11"/>
    <p:sldId id="297" r:id="rId12"/>
    <p:sldId id="298" r:id="rId13"/>
    <p:sldId id="299" r:id="rId14"/>
    <p:sldId id="269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7CA7"/>
    <a:srgbClr val="8FB7CD"/>
    <a:srgbClr val="F3FFFF"/>
    <a:srgbClr val="ED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40DAB9-7512-AA6B-5F96-D3EAE5583E67}" v="131" dt="2024-06-12T17:20:24.002"/>
  </p1510:revLst>
</p1510:revInfo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3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B9A79-D1CE-874D-AE0D-EF0A450F310C}" type="datetimeFigureOut">
              <a:rPr lang="en-SA" smtClean="0"/>
              <a:t>13/06/2024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4A089-CF6B-AC48-855A-B89738EDB80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1599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4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3.png"/><Relationship Id="rId17" Type="http://schemas.openxmlformats.org/officeDocument/2006/relationships/image" Target="../media/image4.svg"/><Relationship Id="rId2" Type="http://schemas.openxmlformats.org/officeDocument/2006/relationships/image" Target="../media/image30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42.svg"/><Relationship Id="rId5" Type="http://schemas.openxmlformats.org/officeDocument/2006/relationships/image" Target="../media/image33.svg"/><Relationship Id="rId15" Type="http://schemas.openxmlformats.org/officeDocument/2006/relationships/image" Target="../media/image13.svg"/><Relationship Id="rId10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13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18" Type="http://schemas.openxmlformats.org/officeDocument/2006/relationships/image" Target="../media/image3.png"/><Relationship Id="rId3" Type="http://schemas.openxmlformats.org/officeDocument/2006/relationships/image" Target="../media/image46.svg"/><Relationship Id="rId21" Type="http://schemas.openxmlformats.org/officeDocument/2006/relationships/image" Target="../media/image13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17" Type="http://schemas.openxmlformats.org/officeDocument/2006/relationships/image" Target="../media/image60.sv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19" Type="http://schemas.openxmlformats.org/officeDocument/2006/relationships/image" Target="../media/image4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62.svg"/><Relationship Id="rId7" Type="http://schemas.openxmlformats.org/officeDocument/2006/relationships/image" Target="../media/image4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hyperlink" Target="https://www.kapwing.com/videos/666abdc4531d9737504f5dd6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jpg"/><Relationship Id="rId12" Type="http://schemas.openxmlformats.org/officeDocument/2006/relationships/image" Target="../media/image13.sv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12.png"/><Relationship Id="rId5" Type="http://schemas.openxmlformats.org/officeDocument/2006/relationships/image" Target="../media/image73.jpeg"/><Relationship Id="rId10" Type="http://schemas.openxmlformats.org/officeDocument/2006/relationships/image" Target="../media/image4.sv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image" Target="../media/image3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19" Type="http://schemas.openxmlformats.org/officeDocument/2006/relationships/image" Target="../media/image13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3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4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Rectangle 106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3" name="Rectangle 106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4" descr="أكاديمية طويق">
            <a:extLst>
              <a:ext uri="{FF2B5EF4-FFF2-40B4-BE49-F238E27FC236}">
                <a16:creationId xmlns:a16="http://schemas.microsoft.com/office/drawing/2014/main" id="{7C2376DC-BE8D-F59E-C8C3-7939F805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7586" y="2828381"/>
            <a:ext cx="3971037" cy="120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5996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logo for a car&#10;&#10;Description automatically generated">
            <a:extLst>
              <a:ext uri="{FF2B5EF4-FFF2-40B4-BE49-F238E27FC236}">
                <a16:creationId xmlns:a16="http://schemas.microsoft.com/office/drawing/2014/main" id="{5ECEDBE3-4B69-085E-5BC1-448BFDF2C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9" t="11005" r="20894" b="31215"/>
          <a:stretch/>
        </p:blipFill>
        <p:spPr>
          <a:xfrm>
            <a:off x="1309849" y="1285753"/>
            <a:ext cx="2286000" cy="2294466"/>
          </a:xfrm>
          <a:prstGeom prst="flowChartConnector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6A3BDB-0ED0-4FE8-82AF-0AE55151BBED}"/>
              </a:ext>
            </a:extLst>
          </p:cNvPr>
          <p:cNvSpPr/>
          <p:nvPr/>
        </p:nvSpPr>
        <p:spPr>
          <a:xfrm>
            <a:off x="1862546" y="3621629"/>
            <a:ext cx="13258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en-US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Anjez</a:t>
            </a:r>
            <a:endParaRPr kumimoji="0" lang="en-SA" sz="4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C292CF-A5EA-F47D-0302-20E68C4F2414}"/>
              </a:ext>
            </a:extLst>
          </p:cNvPr>
          <p:cNvSpPr/>
          <p:nvPr/>
        </p:nvSpPr>
        <p:spPr>
          <a:xfrm>
            <a:off x="1739019" y="4406843"/>
            <a:ext cx="15728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أنـــجـــز</a:t>
            </a:r>
            <a:endParaRPr kumimoji="0" lang="en-US" sz="4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Graphic 4" descr="Taxi outline">
            <a:extLst>
              <a:ext uri="{FF2B5EF4-FFF2-40B4-BE49-F238E27FC236}">
                <a16:creationId xmlns:a16="http://schemas.microsoft.com/office/drawing/2014/main" id="{7CAA1B04-EE8F-2B32-C7FF-241A88BD4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  <p:pic>
        <p:nvPicPr>
          <p:cNvPr id="15" name="Graphic 14" descr="Car with solid fill">
            <a:extLst>
              <a:ext uri="{FF2B5EF4-FFF2-40B4-BE49-F238E27FC236}">
                <a16:creationId xmlns:a16="http://schemas.microsoft.com/office/drawing/2014/main" id="{853D0137-D277-5ABE-3AD8-A77A1273E6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95649" y="415241"/>
            <a:ext cx="914400" cy="914400"/>
          </a:xfrm>
          <a:prstGeom prst="rect">
            <a:avLst/>
          </a:prstGeom>
        </p:spPr>
      </p:pic>
      <p:pic>
        <p:nvPicPr>
          <p:cNvPr id="18" name="Graphic 17" descr="Car with solid fill">
            <a:extLst>
              <a:ext uri="{FF2B5EF4-FFF2-40B4-BE49-F238E27FC236}">
                <a16:creationId xmlns:a16="http://schemas.microsoft.com/office/drawing/2014/main" id="{52336B1D-9044-0A47-1925-129F350BBA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14307">
            <a:off x="3277808" y="554729"/>
            <a:ext cx="914400" cy="914400"/>
          </a:xfrm>
          <a:prstGeom prst="rect">
            <a:avLst/>
          </a:prstGeom>
        </p:spPr>
      </p:pic>
      <p:pic>
        <p:nvPicPr>
          <p:cNvPr id="19" name="Graphic 18" descr="Car with solid fill">
            <a:extLst>
              <a:ext uri="{FF2B5EF4-FFF2-40B4-BE49-F238E27FC236}">
                <a16:creationId xmlns:a16="http://schemas.microsoft.com/office/drawing/2014/main" id="{2A088364-717E-E42D-BC1D-123DCE099D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3711432" y="1467100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44444E-6 L 0.00469 0.5798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" y="2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80" y="102395"/>
            <a:ext cx="3155089" cy="835002"/>
          </a:xfrm>
        </p:spPr>
        <p:txBody>
          <a:bodyPr>
            <a:normAutofit/>
          </a:bodyPr>
          <a:lstStyle/>
          <a:p>
            <a:r>
              <a:rPr lang="en-US" sz="3500" b="1" dirty="0"/>
              <a:t>Data overview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5396E8E-5DDD-9BEC-0080-ED0205D3E410}"/>
              </a:ext>
            </a:extLst>
          </p:cNvPr>
          <p:cNvSpPr txBox="1">
            <a:spLocks/>
          </p:cNvSpPr>
          <p:nvPr/>
        </p:nvSpPr>
        <p:spPr>
          <a:xfrm>
            <a:off x="1600929" y="864471"/>
            <a:ext cx="2866642" cy="1065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7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C19BDF7-A2D7-79E1-9EEC-12CE27B701DA}"/>
              </a:ext>
            </a:extLst>
          </p:cNvPr>
          <p:cNvSpPr txBox="1">
            <a:spLocks/>
          </p:cNvSpPr>
          <p:nvPr/>
        </p:nvSpPr>
        <p:spPr>
          <a:xfrm>
            <a:off x="3336567" y="1826285"/>
            <a:ext cx="1854829" cy="70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00D8E-05A0-DDE6-1849-851AEBE14DC6}"/>
              </a:ext>
            </a:extLst>
          </p:cNvPr>
          <p:cNvSpPr txBox="1"/>
          <p:nvPr/>
        </p:nvSpPr>
        <p:spPr>
          <a:xfrm>
            <a:off x="146807" y="4987053"/>
            <a:ext cx="8905343" cy="5232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After that we tried to contact the Moroor for some data. </a:t>
            </a:r>
          </a:p>
          <a:p>
            <a:pPr algn="ctr"/>
            <a:r>
              <a:rPr lang="en-US" sz="1400" dirty="0"/>
              <a:t>they provided a sample, but it only had severe crashes that we couldn’t use for our model.</a:t>
            </a:r>
            <a:endParaRPr lang="en-SA" sz="14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453E497-4E4C-403F-C710-8E38537AAD3F}"/>
              </a:ext>
            </a:extLst>
          </p:cNvPr>
          <p:cNvCxnSpPr>
            <a:cxnSpLocks/>
          </p:cNvCxnSpPr>
          <p:nvPr/>
        </p:nvCxnSpPr>
        <p:spPr>
          <a:xfrm>
            <a:off x="4563529" y="3931232"/>
            <a:ext cx="9185" cy="81190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67E58FE-482A-2620-761A-A46A4386C90D}"/>
              </a:ext>
            </a:extLst>
          </p:cNvPr>
          <p:cNvSpPr txBox="1"/>
          <p:nvPr/>
        </p:nvSpPr>
        <p:spPr>
          <a:xfrm>
            <a:off x="2669122" y="5808863"/>
            <a:ext cx="3805756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 rtl="1"/>
            <a:r>
              <a:rPr lang="en-US" dirty="0"/>
              <a:t>Mood: </a:t>
            </a:r>
            <a:r>
              <a:rPr lang="en-US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Anjez</a:t>
            </a:r>
            <a:r>
              <a:rPr lang="en-US" dirty="0"/>
              <a:t> Team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5F7FBD4-9AB5-7E9C-4455-4AF905716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169" y="1086692"/>
            <a:ext cx="2696036" cy="270086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A92C89-7AFD-B227-F44B-3C892198E822}"/>
              </a:ext>
            </a:extLst>
          </p:cNvPr>
          <p:cNvCxnSpPr>
            <a:cxnSpLocks/>
          </p:cNvCxnSpPr>
          <p:nvPr/>
        </p:nvCxnSpPr>
        <p:spPr>
          <a:xfrm>
            <a:off x="4572000" y="103623"/>
            <a:ext cx="0" cy="801134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Graphic 4" descr="Taxi outline">
            <a:extLst>
              <a:ext uri="{FF2B5EF4-FFF2-40B4-BE49-F238E27FC236}">
                <a16:creationId xmlns:a16="http://schemas.microsoft.com/office/drawing/2014/main" id="{E445A949-546E-E819-7A23-1ADB0A7C9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  <p:pic>
        <p:nvPicPr>
          <p:cNvPr id="6" name="Graphic 5" descr="Convertible outline">
            <a:extLst>
              <a:ext uri="{FF2B5EF4-FFF2-40B4-BE49-F238E27FC236}">
                <a16:creationId xmlns:a16="http://schemas.microsoft.com/office/drawing/2014/main" id="{13027796-AFC6-8294-EE25-2A2B99960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34250" y="611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6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1BB7054-EAE3-29E4-A1A2-5B9F69B61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6348" y="1815925"/>
            <a:ext cx="1930108" cy="147564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BB14961-DE8E-4E06-A788-FE16A0890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8140" y="4436119"/>
            <a:ext cx="1900620" cy="14530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EA80DC0-9AE9-87F0-A3BE-3336AEB2E2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12288" y="4436118"/>
            <a:ext cx="1900622" cy="145309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9114FB-70C3-F13D-3150-7093F7B79D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841" y="4436118"/>
            <a:ext cx="2086731" cy="13310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B55287-2A50-C9B5-7A10-409FABD783DB}"/>
              </a:ext>
            </a:extLst>
          </p:cNvPr>
          <p:cNvCxnSpPr>
            <a:cxnSpLocks/>
          </p:cNvCxnSpPr>
          <p:nvPr/>
        </p:nvCxnSpPr>
        <p:spPr>
          <a:xfrm>
            <a:off x="2467572" y="2632069"/>
            <a:ext cx="1044716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50CB10-B2BE-CC9D-FC30-5C169CA58398}"/>
              </a:ext>
            </a:extLst>
          </p:cNvPr>
          <p:cNvCxnSpPr>
            <a:cxnSpLocks/>
          </p:cNvCxnSpPr>
          <p:nvPr/>
        </p:nvCxnSpPr>
        <p:spPr>
          <a:xfrm>
            <a:off x="5367004" y="2632069"/>
            <a:ext cx="1045240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nector: Elbow 24">
            <a:extLst>
              <a:ext uri="{FF2B5EF4-FFF2-40B4-BE49-F238E27FC236}">
                <a16:creationId xmlns:a16="http://schemas.microsoft.com/office/drawing/2014/main" id="{4636FF46-1C04-9E1C-A012-4F9243037C20}"/>
              </a:ext>
            </a:extLst>
          </p:cNvPr>
          <p:cNvCxnSpPr>
            <a:cxnSpLocks/>
          </p:cNvCxnSpPr>
          <p:nvPr/>
        </p:nvCxnSpPr>
        <p:spPr>
          <a:xfrm>
            <a:off x="8328489" y="2681826"/>
            <a:ext cx="12700" cy="2660726"/>
          </a:xfrm>
          <a:prstGeom prst="bentConnector4">
            <a:avLst>
              <a:gd name="adj1" fmla="val 3700000"/>
              <a:gd name="adj2" fmla="val 100167"/>
            </a:avLst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A9CF9C-6C3C-6A63-23EF-B16B46335449}"/>
              </a:ext>
            </a:extLst>
          </p:cNvPr>
          <p:cNvCxnSpPr>
            <a:cxnSpLocks/>
          </p:cNvCxnSpPr>
          <p:nvPr/>
        </p:nvCxnSpPr>
        <p:spPr>
          <a:xfrm flipH="1">
            <a:off x="5412910" y="5342552"/>
            <a:ext cx="1015230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4A9880F5-18F4-AA83-FA8B-693AB1DA32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23874" y="1675193"/>
            <a:ext cx="1843130" cy="16776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1770335-2D98-6D33-4CEC-51849E685E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395" y="1616579"/>
            <a:ext cx="1953827" cy="173622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CD8F02-752A-2C77-D3C2-D1BED4500DE7}"/>
              </a:ext>
            </a:extLst>
          </p:cNvPr>
          <p:cNvCxnSpPr>
            <a:cxnSpLocks/>
          </p:cNvCxnSpPr>
          <p:nvPr/>
        </p:nvCxnSpPr>
        <p:spPr>
          <a:xfrm flipH="1">
            <a:off x="2457222" y="5342552"/>
            <a:ext cx="1055066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FD2AE6DE-8642-C5DA-D594-F8FC61604D34}"/>
              </a:ext>
            </a:extLst>
          </p:cNvPr>
          <p:cNvSpPr txBox="1">
            <a:spLocks/>
          </p:cNvSpPr>
          <p:nvPr/>
        </p:nvSpPr>
        <p:spPr>
          <a:xfrm>
            <a:off x="0" y="68185"/>
            <a:ext cx="3631433" cy="1020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500" b="1"/>
              <a:t>Our new Pipeline</a:t>
            </a:r>
            <a:endParaRPr lang="en-US" sz="3500" b="1" dirty="0"/>
          </a:p>
        </p:txBody>
      </p:sp>
      <p:pic>
        <p:nvPicPr>
          <p:cNvPr id="16" name="Graphic 15" descr="Convertible outline">
            <a:extLst>
              <a:ext uri="{FF2B5EF4-FFF2-40B4-BE49-F238E27FC236}">
                <a16:creationId xmlns:a16="http://schemas.microsoft.com/office/drawing/2014/main" id="{3F612469-0CC3-54C2-A403-DFF007CEE8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94588" y="121243"/>
            <a:ext cx="914400" cy="914400"/>
          </a:xfrm>
          <a:prstGeom prst="rect">
            <a:avLst/>
          </a:prstGeom>
        </p:spPr>
      </p:pic>
      <p:pic>
        <p:nvPicPr>
          <p:cNvPr id="17" name="Graphic 16" descr="Taxi outline">
            <a:extLst>
              <a:ext uri="{FF2B5EF4-FFF2-40B4-BE49-F238E27FC236}">
                <a16:creationId xmlns:a16="http://schemas.microsoft.com/office/drawing/2014/main" id="{5FD6F28B-0499-0D5D-C719-935CD4C2EA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0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09112DA-8E6A-3175-CC2F-54E908CFA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4221" y="1312767"/>
            <a:ext cx="5206222" cy="46263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C56B0EE-2576-DAA3-33F1-4E30C1CD5982}"/>
              </a:ext>
            </a:extLst>
          </p:cNvPr>
          <p:cNvSpPr txBox="1">
            <a:spLocks/>
          </p:cNvSpPr>
          <p:nvPr/>
        </p:nvSpPr>
        <p:spPr>
          <a:xfrm>
            <a:off x="-376484" y="0"/>
            <a:ext cx="3242168" cy="1020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500" b="1"/>
              <a:t>Our Data</a:t>
            </a:r>
            <a:endParaRPr lang="en-US" sz="3500" b="1" dirty="0"/>
          </a:p>
        </p:txBody>
      </p:sp>
      <p:pic>
        <p:nvPicPr>
          <p:cNvPr id="6" name="Graphic 5" descr="Taxi outline">
            <a:extLst>
              <a:ext uri="{FF2B5EF4-FFF2-40B4-BE49-F238E27FC236}">
                <a16:creationId xmlns:a16="http://schemas.microsoft.com/office/drawing/2014/main" id="{FD320E31-8049-00F9-7017-2ADBCFFA7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  <p:pic>
        <p:nvPicPr>
          <p:cNvPr id="7" name="Graphic 6" descr="Convertible outline">
            <a:extLst>
              <a:ext uri="{FF2B5EF4-FFF2-40B4-BE49-F238E27FC236}">
                <a16:creationId xmlns:a16="http://schemas.microsoft.com/office/drawing/2014/main" id="{87D199C2-51CF-92A2-C94F-3BD865276C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99188" y="530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6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6">
            <a:extLst>
              <a:ext uri="{FF2B5EF4-FFF2-40B4-BE49-F238E27FC236}">
                <a16:creationId xmlns:a16="http://schemas.microsoft.com/office/drawing/2014/main" id="{EA051FD1-B142-36A7-A1B0-07EFEEA4B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478" y="298697"/>
            <a:ext cx="7614757" cy="626085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E44723E-3F66-8311-AB80-E119940DF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83908" y="1335394"/>
            <a:ext cx="3268077" cy="224394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F570CB0-E8E1-08C1-F588-6C4F90DCE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798638" y="1335394"/>
            <a:ext cx="3268077" cy="224394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1AE183B-7A73-3827-B540-6CE17DDCB1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3908" y="3741282"/>
            <a:ext cx="6965478" cy="236540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D68A562-EAB8-99E5-4F5B-13F2A9810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5296" y="5156751"/>
            <a:ext cx="824209" cy="92043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C83F101-8A9C-A42F-79B3-5C9A732681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58088" y="5159720"/>
            <a:ext cx="824209" cy="911186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E81235C-89F3-4619-EBFD-FA4E68FEDD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96030" y="5156751"/>
            <a:ext cx="849060" cy="911186"/>
          </a:xfrm>
          <a:prstGeom prst="rect">
            <a:avLst/>
          </a:prstGeom>
        </p:spPr>
      </p:pic>
      <p:cxnSp>
        <p:nvCxnSpPr>
          <p:cNvPr id="34" name="Connector: Elbow 6145">
            <a:extLst>
              <a:ext uri="{FF2B5EF4-FFF2-40B4-BE49-F238E27FC236}">
                <a16:creationId xmlns:a16="http://schemas.microsoft.com/office/drawing/2014/main" id="{E0E5C57A-99ED-873B-16BC-93E358258562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07400" y="4530793"/>
            <a:ext cx="1099316" cy="477803"/>
          </a:xfrm>
          <a:prstGeom prst="bentConnector3">
            <a:avLst>
              <a:gd name="adj1" fmla="val 10025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6155">
            <a:extLst>
              <a:ext uri="{FF2B5EF4-FFF2-40B4-BE49-F238E27FC236}">
                <a16:creationId xmlns:a16="http://schemas.microsoft.com/office/drawing/2014/main" id="{2FD28D91-35C4-EF7A-4049-DF7BC49EF5C8}"/>
              </a:ext>
            </a:extLst>
          </p:cNvPr>
          <p:cNvCxnSpPr>
            <a:cxnSpLocks/>
          </p:cNvCxnSpPr>
          <p:nvPr/>
        </p:nvCxnSpPr>
        <p:spPr>
          <a:xfrm>
            <a:off x="5602478" y="4530793"/>
            <a:ext cx="1118082" cy="450472"/>
          </a:xfrm>
          <a:prstGeom prst="bentConnector3">
            <a:avLst>
              <a:gd name="adj1" fmla="val 9997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0D339B6-D3B4-E297-3EA0-73CE0A187756}"/>
              </a:ext>
            </a:extLst>
          </p:cNvPr>
          <p:cNvCxnSpPr>
            <a:cxnSpLocks/>
          </p:cNvCxnSpPr>
          <p:nvPr/>
        </p:nvCxnSpPr>
        <p:spPr>
          <a:xfrm>
            <a:off x="4569049" y="4814095"/>
            <a:ext cx="0" cy="1945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240BB4E-2BA2-E202-B2A9-D62AD4F26415}"/>
              </a:ext>
            </a:extLst>
          </p:cNvPr>
          <p:cNvSpPr txBox="1"/>
          <p:nvPr/>
        </p:nvSpPr>
        <p:spPr>
          <a:xfrm>
            <a:off x="2200531" y="1357804"/>
            <a:ext cx="1042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75 image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479A55-56E0-F9AE-64A4-336B9BB7C162}"/>
              </a:ext>
            </a:extLst>
          </p:cNvPr>
          <p:cNvSpPr txBox="1"/>
          <p:nvPr/>
        </p:nvSpPr>
        <p:spPr>
          <a:xfrm>
            <a:off x="2557633" y="3741282"/>
            <a:ext cx="126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scenarios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191415-87A1-CD2B-FA0B-09572DAAA2AB}"/>
              </a:ext>
            </a:extLst>
          </p:cNvPr>
          <p:cNvSpPr txBox="1"/>
          <p:nvPr/>
        </p:nvSpPr>
        <p:spPr>
          <a:xfrm>
            <a:off x="4676431" y="520482"/>
            <a:ext cx="1349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300 row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E91D1D-48F9-20BB-D83F-3CE5366508E3}"/>
              </a:ext>
            </a:extLst>
          </p:cNvPr>
          <p:cNvSpPr txBox="1"/>
          <p:nvPr/>
        </p:nvSpPr>
        <p:spPr>
          <a:xfrm>
            <a:off x="4792017" y="2948032"/>
            <a:ext cx="3250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ar-SA" sz="1400" dirty="0"/>
              <a:t>اللائحة التنفيذية لنظام المرور السعودي الصادر بالقرار الوزاري رقم </a:t>
            </a:r>
            <a:r>
              <a:rPr lang="en-US" sz="1400" dirty="0"/>
              <a:t>٢٢٤٩</a:t>
            </a:r>
            <a:r>
              <a:rPr lang="ar-SA" sz="1400" dirty="0"/>
              <a:t> وتاريخ ١٤٤٠/٠٣/١٠ هـ 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CF38EFD8-EB76-5507-D30C-1012277213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68726" y="1822726"/>
            <a:ext cx="1074721" cy="1078189"/>
          </a:xfrm>
          <a:prstGeom prst="rect">
            <a:avLst/>
          </a:prstGeom>
        </p:spPr>
      </p:pic>
      <p:pic>
        <p:nvPicPr>
          <p:cNvPr id="42" name="Graphic 41" descr="Taxi outline">
            <a:extLst>
              <a:ext uri="{FF2B5EF4-FFF2-40B4-BE49-F238E27FC236}">
                <a16:creationId xmlns:a16="http://schemas.microsoft.com/office/drawing/2014/main" id="{3350C3CB-7855-39E2-3025-60C46A1B50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  <p:pic>
        <p:nvPicPr>
          <p:cNvPr id="44" name="Graphic 43" descr="Convertible outline">
            <a:extLst>
              <a:ext uri="{FF2B5EF4-FFF2-40B4-BE49-F238E27FC236}">
                <a16:creationId xmlns:a16="http://schemas.microsoft.com/office/drawing/2014/main" id="{B65CEE4A-1146-1A2A-391C-4E5AA3F4F90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48886" y="2984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04" y="1399997"/>
            <a:ext cx="3363807" cy="9169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b="1" dirty="0"/>
              <a:t>Data Modeling</a:t>
            </a:r>
          </a:p>
        </p:txBody>
      </p:sp>
      <p:sp>
        <p:nvSpPr>
          <p:cNvPr id="5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2395728"/>
            <a:ext cx="3182691" cy="18288"/>
          </a:xfrm>
          <a:custGeom>
            <a:avLst/>
            <a:gdLst>
              <a:gd name="connsiteX0" fmla="*/ 0 w 3182691"/>
              <a:gd name="connsiteY0" fmla="*/ 0 h 18288"/>
              <a:gd name="connsiteX1" fmla="*/ 636538 w 3182691"/>
              <a:gd name="connsiteY1" fmla="*/ 0 h 18288"/>
              <a:gd name="connsiteX2" fmla="*/ 1273076 w 3182691"/>
              <a:gd name="connsiteY2" fmla="*/ 0 h 18288"/>
              <a:gd name="connsiteX3" fmla="*/ 1909615 w 3182691"/>
              <a:gd name="connsiteY3" fmla="*/ 0 h 18288"/>
              <a:gd name="connsiteX4" fmla="*/ 2482499 w 3182691"/>
              <a:gd name="connsiteY4" fmla="*/ 0 h 18288"/>
              <a:gd name="connsiteX5" fmla="*/ 3182691 w 3182691"/>
              <a:gd name="connsiteY5" fmla="*/ 0 h 18288"/>
              <a:gd name="connsiteX6" fmla="*/ 3182691 w 3182691"/>
              <a:gd name="connsiteY6" fmla="*/ 18288 h 18288"/>
              <a:gd name="connsiteX7" fmla="*/ 2609807 w 3182691"/>
              <a:gd name="connsiteY7" fmla="*/ 18288 h 18288"/>
              <a:gd name="connsiteX8" fmla="*/ 2068749 w 3182691"/>
              <a:gd name="connsiteY8" fmla="*/ 18288 h 18288"/>
              <a:gd name="connsiteX9" fmla="*/ 1432211 w 3182691"/>
              <a:gd name="connsiteY9" fmla="*/ 18288 h 18288"/>
              <a:gd name="connsiteX10" fmla="*/ 859327 w 3182691"/>
              <a:gd name="connsiteY10" fmla="*/ 18288 h 18288"/>
              <a:gd name="connsiteX11" fmla="*/ 0 w 3182691"/>
              <a:gd name="connsiteY11" fmla="*/ 18288 h 18288"/>
              <a:gd name="connsiteX12" fmla="*/ 0 w 3182691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3133" y="4516"/>
                  <a:pt x="3181864" y="12266"/>
                  <a:pt x="3182691" y="18288"/>
                </a:cubicBezTo>
                <a:cubicBezTo>
                  <a:pt x="2947041" y="16687"/>
                  <a:pt x="2875741" y="22937"/>
                  <a:pt x="2609807" y="18288"/>
                </a:cubicBezTo>
                <a:cubicBezTo>
                  <a:pt x="2343873" y="13639"/>
                  <a:pt x="2331203" y="31729"/>
                  <a:pt x="2068749" y="18288"/>
                </a:cubicBezTo>
                <a:cubicBezTo>
                  <a:pt x="1806295" y="4847"/>
                  <a:pt x="1713773" y="47088"/>
                  <a:pt x="1432211" y="18288"/>
                </a:cubicBezTo>
                <a:cubicBezTo>
                  <a:pt x="1150649" y="-10512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1" h="18288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3268" y="4624"/>
                  <a:pt x="3183510" y="11191"/>
                  <a:pt x="3182691" y="18288"/>
                </a:cubicBezTo>
                <a:cubicBezTo>
                  <a:pt x="3026064" y="-10849"/>
                  <a:pt x="2775005" y="23067"/>
                  <a:pt x="2546153" y="18288"/>
                </a:cubicBezTo>
                <a:cubicBezTo>
                  <a:pt x="2317301" y="13509"/>
                  <a:pt x="2164351" y="-9884"/>
                  <a:pt x="1845961" y="18288"/>
                </a:cubicBezTo>
                <a:cubicBezTo>
                  <a:pt x="1527571" y="46460"/>
                  <a:pt x="1455006" y="5824"/>
                  <a:pt x="1304903" y="18288"/>
                </a:cubicBezTo>
                <a:cubicBezTo>
                  <a:pt x="1154800" y="30752"/>
                  <a:pt x="942107" y="-12056"/>
                  <a:pt x="604711" y="18288"/>
                </a:cubicBezTo>
                <a:cubicBezTo>
                  <a:pt x="267315" y="48632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1D79C-1BEC-B091-95E6-DAEA903FE793}"/>
              </a:ext>
            </a:extLst>
          </p:cNvPr>
          <p:cNvSpPr txBox="1">
            <a:spLocks/>
          </p:cNvSpPr>
          <p:nvPr/>
        </p:nvSpPr>
        <p:spPr>
          <a:xfrm>
            <a:off x="83964" y="3273022"/>
            <a:ext cx="5883729" cy="1745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Font typeface="Courier New" panose="02070309020205020404" pitchFamily="49" charset="0"/>
              <a:buChar char="o"/>
            </a:pPr>
            <a:r>
              <a:rPr lang="en-US" sz="1900" dirty="0"/>
              <a:t>We trained an LLM agent From OpenAI on our data and the rules and regulations of traffic in Saudi Arabia. </a:t>
            </a:r>
          </a:p>
          <a:p>
            <a:pPr marL="114300" defTabSz="914400">
              <a:buFont typeface="Courier New" panose="02070309020205020404" pitchFamily="49" charset="0"/>
              <a:buChar char="o"/>
            </a:pPr>
            <a:endParaRPr lang="en-US" sz="1900" dirty="0"/>
          </a:p>
          <a:p>
            <a:pPr defTabSz="914400">
              <a:buFont typeface="Courier New" panose="02070309020205020404" pitchFamily="49" charset="0"/>
              <a:buChar char="o"/>
            </a:pPr>
            <a:r>
              <a:rPr lang="en-US" sz="1900" dirty="0"/>
              <a:t>We used it as our final model.</a:t>
            </a:r>
          </a:p>
        </p:txBody>
      </p:sp>
      <p:pic>
        <p:nvPicPr>
          <p:cNvPr id="5" name="Graphic 4" descr="Robot">
            <a:extLst>
              <a:ext uri="{FF2B5EF4-FFF2-40B4-BE49-F238E27FC236}">
                <a16:creationId xmlns:a16="http://schemas.microsoft.com/office/drawing/2014/main" id="{BE2F6E3D-73C1-641F-5637-70C7E921E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9373" y="2820570"/>
            <a:ext cx="3010662" cy="3010662"/>
          </a:xfrm>
          <a:prstGeom prst="rect">
            <a:avLst/>
          </a:prstGeom>
        </p:spPr>
      </p:pic>
      <p:pic>
        <p:nvPicPr>
          <p:cNvPr id="4" name="Graphic 3" descr="Convertible outline">
            <a:extLst>
              <a:ext uri="{FF2B5EF4-FFF2-40B4-BE49-F238E27FC236}">
                <a16:creationId xmlns:a16="http://schemas.microsoft.com/office/drawing/2014/main" id="{A92C9F49-5A57-856C-771C-D92481FD6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501" y="1417341"/>
            <a:ext cx="914400" cy="914400"/>
          </a:xfrm>
          <a:prstGeom prst="rect">
            <a:avLst/>
          </a:prstGeom>
        </p:spPr>
      </p:pic>
      <p:pic>
        <p:nvPicPr>
          <p:cNvPr id="7" name="Graphic 6" descr="Taxi outline">
            <a:extLst>
              <a:ext uri="{FF2B5EF4-FFF2-40B4-BE49-F238E27FC236}">
                <a16:creationId xmlns:a16="http://schemas.microsoft.com/office/drawing/2014/main" id="{67FB5090-39BD-7DCE-1774-5C309531A7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  <p:pic>
        <p:nvPicPr>
          <p:cNvPr id="8" name="Picture 7" descr="A hand holding a phone with a car on it&#10;&#10;Description automatically generated">
            <a:extLst>
              <a:ext uri="{FF2B5EF4-FFF2-40B4-BE49-F238E27FC236}">
                <a16:creationId xmlns:a16="http://schemas.microsoft.com/office/drawing/2014/main" id="{5272845D-E2C6-D898-5AE4-39709811A3C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784" r="2418" b="1"/>
          <a:stretch/>
        </p:blipFill>
        <p:spPr>
          <a:xfrm>
            <a:off x="6302690" y="291111"/>
            <a:ext cx="2504029" cy="2500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215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6" y="152628"/>
            <a:ext cx="3646003" cy="7099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b="1" dirty="0"/>
              <a:t>App Functionality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5396E8E-5DDD-9BEC-0080-ED0205D3E410}"/>
              </a:ext>
            </a:extLst>
          </p:cNvPr>
          <p:cNvSpPr txBox="1">
            <a:spLocks/>
          </p:cNvSpPr>
          <p:nvPr/>
        </p:nvSpPr>
        <p:spPr>
          <a:xfrm>
            <a:off x="1600929" y="864471"/>
            <a:ext cx="2866642" cy="1065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7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C19BDF7-A2D7-79E1-9EEC-12CE27B701DA}"/>
              </a:ext>
            </a:extLst>
          </p:cNvPr>
          <p:cNvSpPr txBox="1">
            <a:spLocks/>
          </p:cNvSpPr>
          <p:nvPr/>
        </p:nvSpPr>
        <p:spPr>
          <a:xfrm>
            <a:off x="3336567" y="1826285"/>
            <a:ext cx="1854829" cy="70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1D79C-1BEC-B091-95E6-DAEA903FE793}"/>
              </a:ext>
            </a:extLst>
          </p:cNvPr>
          <p:cNvSpPr txBox="1">
            <a:spLocks/>
          </p:cNvSpPr>
          <p:nvPr/>
        </p:nvSpPr>
        <p:spPr>
          <a:xfrm>
            <a:off x="2333297" y="1934006"/>
            <a:ext cx="3916063" cy="1257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</p:txBody>
      </p:sp>
      <p:pic>
        <p:nvPicPr>
          <p:cNvPr id="4" name="Graphic 3" descr="Convertible outline">
            <a:extLst>
              <a:ext uri="{FF2B5EF4-FFF2-40B4-BE49-F238E27FC236}">
                <a16:creationId xmlns:a16="http://schemas.microsoft.com/office/drawing/2014/main" id="{B08827C2-403C-4F0C-2C65-06D94B829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6781" y="50402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531CBA1-02F4-E50C-3C56-1B9F8959F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7" y="1676650"/>
            <a:ext cx="2240597" cy="460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D05CC0B-0C58-C238-D923-3B0166422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272" y="1676645"/>
            <a:ext cx="2240598" cy="460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7C856AD-F065-6795-EF5C-F250BE7F4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771" y="1676645"/>
            <a:ext cx="2240599" cy="460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07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27" y="178927"/>
            <a:ext cx="2389573" cy="7201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b="1" dirty="0"/>
              <a:t>Live Demo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5396E8E-5DDD-9BEC-0080-ED0205D3E410}"/>
              </a:ext>
            </a:extLst>
          </p:cNvPr>
          <p:cNvSpPr txBox="1">
            <a:spLocks/>
          </p:cNvSpPr>
          <p:nvPr/>
        </p:nvSpPr>
        <p:spPr>
          <a:xfrm>
            <a:off x="1600929" y="864471"/>
            <a:ext cx="2866642" cy="1065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7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C19BDF7-A2D7-79E1-9EEC-12CE27B701DA}"/>
              </a:ext>
            </a:extLst>
          </p:cNvPr>
          <p:cNvSpPr txBox="1">
            <a:spLocks/>
          </p:cNvSpPr>
          <p:nvPr/>
        </p:nvSpPr>
        <p:spPr>
          <a:xfrm>
            <a:off x="3336567" y="1826285"/>
            <a:ext cx="1854829" cy="70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1D79C-1BEC-B091-95E6-DAEA903FE793}"/>
              </a:ext>
            </a:extLst>
          </p:cNvPr>
          <p:cNvSpPr txBox="1">
            <a:spLocks/>
          </p:cNvSpPr>
          <p:nvPr/>
        </p:nvSpPr>
        <p:spPr>
          <a:xfrm>
            <a:off x="2333297" y="1934006"/>
            <a:ext cx="5633544" cy="60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400" dirty="0"/>
          </a:p>
        </p:txBody>
      </p:sp>
      <p:pic>
        <p:nvPicPr>
          <p:cNvPr id="4" name="Graphic 3" descr="Taxi outline">
            <a:extLst>
              <a:ext uri="{FF2B5EF4-FFF2-40B4-BE49-F238E27FC236}">
                <a16:creationId xmlns:a16="http://schemas.microsoft.com/office/drawing/2014/main" id="{2749FDB9-7068-EA8C-6E76-4633B2D13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697" y="-506094"/>
            <a:ext cx="7008605" cy="7008605"/>
          </a:xfrm>
          <a:prstGeom prst="rect">
            <a:avLst/>
          </a:prstGeom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76184026-179A-FB5E-37FA-D4E7DDD60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878668" y="5012377"/>
            <a:ext cx="1405467" cy="1405467"/>
          </a:xfrm>
          <a:prstGeom prst="rect">
            <a:avLst/>
          </a:prstGeom>
        </p:spPr>
      </p:pic>
      <p:pic>
        <p:nvPicPr>
          <p:cNvPr id="5" name="Graphic 4" descr="Convertible with solid fill">
            <a:extLst>
              <a:ext uri="{FF2B5EF4-FFF2-40B4-BE49-F238E27FC236}">
                <a16:creationId xmlns:a16="http://schemas.microsoft.com/office/drawing/2014/main" id="{F2BC04A6-EC7A-B1CB-0BAD-0B257F395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143065" y="5452533"/>
            <a:ext cx="1405467" cy="1405467"/>
          </a:xfrm>
          <a:prstGeom prst="rect">
            <a:avLst/>
          </a:prstGeom>
        </p:spPr>
      </p:pic>
      <p:pic>
        <p:nvPicPr>
          <p:cNvPr id="6" name="Picture 2" descr="Collision Flat Icon | FluentUI Emoji Flat Iconpack | Microsoft">
            <a:extLst>
              <a:ext uri="{FF2B5EF4-FFF2-40B4-BE49-F238E27FC236}">
                <a16:creationId xmlns:a16="http://schemas.microsoft.com/office/drawing/2014/main" id="{8F755640-1534-20FB-D2CD-EEFC3659E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420" y="5393265"/>
            <a:ext cx="935677" cy="93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D47EA95-1630-C7EC-B122-49831C3B8B9F}"/>
              </a:ext>
            </a:extLst>
          </p:cNvPr>
          <p:cNvSpPr txBox="1"/>
          <p:nvPr/>
        </p:nvSpPr>
        <p:spPr>
          <a:xfrm>
            <a:off x="727842" y="2994713"/>
            <a:ext cx="7215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hlinkClick r:id="rId7"/>
              </a:rPr>
              <a:t>https://www.kapwing.com/videos/666abdc4531d9737504f5dd6</a:t>
            </a:r>
            <a:endParaRPr lang="ar-SA" sz="1800" dirty="0"/>
          </a:p>
          <a:p>
            <a:pPr marL="0" indent="0" algn="ctr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8228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753 0.00764 L 0.64341 0.015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38" y="4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229 -0.03078 L -0.57587 -0.0432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917" y="-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B43B9CA2-4B31-4ACD-9A9F-B8E6C6420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ng exposure of lights">
            <a:extLst>
              <a:ext uri="{FF2B5EF4-FFF2-40B4-BE49-F238E27FC236}">
                <a16:creationId xmlns:a16="http://schemas.microsoft.com/office/drawing/2014/main" id="{82936FB9-FC17-01B5-7CAB-0356AB253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1" r="-3" b="-3"/>
          <a:stretch/>
        </p:blipFill>
        <p:spPr>
          <a:xfrm>
            <a:off x="3234267" y="1"/>
            <a:ext cx="5909733" cy="6858000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65" name="Freeform: Shape 64">
            <a:extLst>
              <a:ext uri="{FF2B5EF4-FFF2-40B4-BE49-F238E27FC236}">
                <a16:creationId xmlns:a16="http://schemas.microsoft.com/office/drawing/2014/main" id="{33F94DB1-BC5D-454D-845C-7BA3A1F46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9723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7" name="Freeform: Shape 66">
            <a:extLst>
              <a:ext uri="{FF2B5EF4-FFF2-40B4-BE49-F238E27FC236}">
                <a16:creationId xmlns:a16="http://schemas.microsoft.com/office/drawing/2014/main" id="{5676B86F-860B-4586-BCAA-C0650C09B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1749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042" y="685800"/>
            <a:ext cx="369175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3" y="2089941"/>
            <a:ext cx="372782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B57E1D-AC59-3453-49DC-707B69274AE6}"/>
              </a:ext>
            </a:extLst>
          </p:cNvPr>
          <p:cNvSpPr txBox="1">
            <a:spLocks/>
          </p:cNvSpPr>
          <p:nvPr/>
        </p:nvSpPr>
        <p:spPr>
          <a:xfrm>
            <a:off x="336042" y="2514600"/>
            <a:ext cx="3691753" cy="3666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dirty="0"/>
              <a:t>Challenges:</a:t>
            </a:r>
          </a:p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Our main challenge was in Data Collection.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Flutter app deployment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dirty="0"/>
              <a:t>Future work:</a:t>
            </a:r>
          </a:p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Multi-Device Model Deployment.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App Integration with </a:t>
            </a:r>
            <a:r>
              <a:rPr lang="en-US" sz="1700"/>
              <a:t>Absher</a:t>
            </a:r>
            <a:r>
              <a:rPr lang="en-US" sz="1700" dirty="0"/>
              <a:t>.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Efficient Car Damage Assessment Model.</a:t>
            </a:r>
          </a:p>
        </p:txBody>
      </p:sp>
      <p:pic>
        <p:nvPicPr>
          <p:cNvPr id="3" name="Graphic 2" descr="Taxi outline">
            <a:extLst>
              <a:ext uri="{FF2B5EF4-FFF2-40B4-BE49-F238E27FC236}">
                <a16:creationId xmlns:a16="http://schemas.microsoft.com/office/drawing/2014/main" id="{FC26A145-D350-3C37-89CB-14DD3A6BE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  <p:pic>
        <p:nvPicPr>
          <p:cNvPr id="5" name="Graphic 4" descr="Convertible outline">
            <a:extLst>
              <a:ext uri="{FF2B5EF4-FFF2-40B4-BE49-F238E27FC236}">
                <a16:creationId xmlns:a16="http://schemas.microsoft.com/office/drawing/2014/main" id="{B1285975-E074-6353-0E1C-81CE1D2A9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20874" y="9235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6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4633" y="97329"/>
            <a:ext cx="3823216" cy="635426"/>
          </a:xfrm>
        </p:spPr>
        <p:txBody>
          <a:bodyPr>
            <a:normAutofit/>
          </a:bodyPr>
          <a:lstStyle/>
          <a:p>
            <a:r>
              <a:rPr lang="en-US" sz="3500" b="1" dirty="0"/>
              <a:t>Team members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5396E8E-5DDD-9BEC-0080-ED0205D3E410}"/>
              </a:ext>
            </a:extLst>
          </p:cNvPr>
          <p:cNvSpPr txBox="1">
            <a:spLocks/>
          </p:cNvSpPr>
          <p:nvPr/>
        </p:nvSpPr>
        <p:spPr>
          <a:xfrm>
            <a:off x="1600929" y="864471"/>
            <a:ext cx="2866642" cy="1065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7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C19BDF7-A2D7-79E1-9EEC-12CE27B701DA}"/>
              </a:ext>
            </a:extLst>
          </p:cNvPr>
          <p:cNvSpPr txBox="1">
            <a:spLocks/>
          </p:cNvSpPr>
          <p:nvPr/>
        </p:nvSpPr>
        <p:spPr>
          <a:xfrm>
            <a:off x="3336567" y="1826285"/>
            <a:ext cx="1854829" cy="70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D73211-7EB9-C54C-CBC9-23D62EE10872}"/>
              </a:ext>
            </a:extLst>
          </p:cNvPr>
          <p:cNvSpPr txBox="1">
            <a:spLocks/>
          </p:cNvSpPr>
          <p:nvPr/>
        </p:nvSpPr>
        <p:spPr>
          <a:xfrm>
            <a:off x="844731" y="2396095"/>
            <a:ext cx="1926831" cy="635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DF0666-5456-9B59-E181-48D09326C293}"/>
              </a:ext>
            </a:extLst>
          </p:cNvPr>
          <p:cNvSpPr txBox="1">
            <a:spLocks/>
          </p:cNvSpPr>
          <p:nvPr/>
        </p:nvSpPr>
        <p:spPr>
          <a:xfrm>
            <a:off x="3608583" y="3182317"/>
            <a:ext cx="1926831" cy="635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891DA7-874C-ECFF-6B9E-5DC62754EC54}"/>
              </a:ext>
            </a:extLst>
          </p:cNvPr>
          <p:cNvSpPr txBox="1">
            <a:spLocks/>
          </p:cNvSpPr>
          <p:nvPr/>
        </p:nvSpPr>
        <p:spPr>
          <a:xfrm>
            <a:off x="3608583" y="6302103"/>
            <a:ext cx="1926831" cy="403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Andale Mono" panose="020B0509000000000004" pitchFamily="49" charset="0"/>
                <a:cs typeface="AkayaKanadaka" panose="02010502080401010103" pitchFamily="2" charset="77"/>
              </a:rPr>
              <a:t>Thank You</a:t>
            </a:r>
          </a:p>
        </p:txBody>
      </p:sp>
      <p:pic>
        <p:nvPicPr>
          <p:cNvPr id="11" name="Picture 10" descr="A person with a beard and a headdress&#10;&#10;Description automatically generated">
            <a:extLst>
              <a:ext uri="{FF2B5EF4-FFF2-40B4-BE49-F238E27FC236}">
                <a16:creationId xmlns:a16="http://schemas.microsoft.com/office/drawing/2014/main" id="{8278EAF6-C30D-956B-7D1B-367E45191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0" t="-2" r="12058" b="23108"/>
          <a:stretch/>
        </p:blipFill>
        <p:spPr>
          <a:xfrm>
            <a:off x="729200" y="1473076"/>
            <a:ext cx="1863311" cy="22987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 descr="A qr code with a star in the middle&#10;&#10;Description automatically generated">
            <a:extLst>
              <a:ext uri="{FF2B5EF4-FFF2-40B4-BE49-F238E27FC236}">
                <a16:creationId xmlns:a16="http://schemas.microsoft.com/office/drawing/2014/main" id="{A27F4EFE-374B-91EE-0729-ADFE323EC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43" y="4654662"/>
            <a:ext cx="1399412" cy="13994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8DAD5A-261C-024F-4D4F-10D8A9A587F8}"/>
              </a:ext>
            </a:extLst>
          </p:cNvPr>
          <p:cNvSpPr txBox="1"/>
          <p:nvPr/>
        </p:nvSpPr>
        <p:spPr>
          <a:xfrm>
            <a:off x="912649" y="4050935"/>
            <a:ext cx="149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/>
              <a:t>Khalid Saeed</a:t>
            </a:r>
          </a:p>
        </p:txBody>
      </p:sp>
      <p:pic>
        <p:nvPicPr>
          <p:cNvPr id="18" name="Picture 17" descr="أكاديمية طويق">
            <a:extLst>
              <a:ext uri="{FF2B5EF4-FFF2-40B4-BE49-F238E27FC236}">
                <a16:creationId xmlns:a16="http://schemas.microsoft.com/office/drawing/2014/main" id="{1A68980A-4DCA-59E8-56FE-112FBDF64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7766" y="7621"/>
            <a:ext cx="2996946" cy="90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person wearing a headdress and smiling&#10;&#10;Description automatically generated">
            <a:extLst>
              <a:ext uri="{FF2B5EF4-FFF2-40B4-BE49-F238E27FC236}">
                <a16:creationId xmlns:a16="http://schemas.microsoft.com/office/drawing/2014/main" id="{3D137DC2-30A7-AD38-1633-D21533C31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t="26378" b="29"/>
          <a:stretch/>
        </p:blipFill>
        <p:spPr bwMode="auto">
          <a:xfrm>
            <a:off x="3505200" y="1474726"/>
            <a:ext cx="1926831" cy="2298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F04FEB-5349-4F19-0400-0B56EF841A7C}"/>
              </a:ext>
            </a:extLst>
          </p:cNvPr>
          <p:cNvSpPr txBox="1"/>
          <p:nvPr/>
        </p:nvSpPr>
        <p:spPr>
          <a:xfrm>
            <a:off x="3390749" y="4050935"/>
            <a:ext cx="207010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 algn="ctr">
              <a:buNone/>
            </a:pPr>
            <a:r>
              <a:rPr lang="en-US" sz="1800" dirty="0"/>
              <a:t>Hamad </a:t>
            </a:r>
            <a:r>
              <a:rPr lang="en-US" dirty="0"/>
              <a:t>AlRashoud</a:t>
            </a:r>
            <a:endParaRPr lang="en-US" sz="1800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0D1C6-9419-054B-82BE-72283E8F22EB}"/>
              </a:ext>
            </a:extLst>
          </p:cNvPr>
          <p:cNvSpPr txBox="1"/>
          <p:nvPr/>
        </p:nvSpPr>
        <p:spPr>
          <a:xfrm>
            <a:off x="6282325" y="4030063"/>
            <a:ext cx="207010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Sulaiman AlHarbi</a:t>
            </a:r>
          </a:p>
        </p:txBody>
      </p:sp>
      <p:pic>
        <p:nvPicPr>
          <p:cNvPr id="4" name="Picture 3" descr="A qr code with a star in the middle&#10;&#10;Description automatically generated">
            <a:extLst>
              <a:ext uri="{FF2B5EF4-FFF2-40B4-BE49-F238E27FC236}">
                <a16:creationId xmlns:a16="http://schemas.microsoft.com/office/drawing/2014/main" id="{80F628E8-97B0-A266-67CE-057F1DF24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909" y="4654662"/>
            <a:ext cx="1399412" cy="139941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6EABD4A-3C62-736B-A3F5-D55D280C4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/>
          <a:srcRect t="28977"/>
          <a:stretch/>
        </p:blipFill>
        <p:spPr bwMode="auto">
          <a:xfrm>
            <a:off x="6406417" y="1452204"/>
            <a:ext cx="1821918" cy="2300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2FF29-D5B4-FCA1-613C-168E157D7FB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619597" y="4633790"/>
            <a:ext cx="1399412" cy="1399412"/>
          </a:xfrm>
          <a:prstGeom prst="rect">
            <a:avLst/>
          </a:prstGeom>
        </p:spPr>
      </p:pic>
      <p:sp>
        <p:nvSpPr>
          <p:cNvPr id="7" name="AutoShape 2" descr="Image">
            <a:extLst>
              <a:ext uri="{FF2B5EF4-FFF2-40B4-BE49-F238E27FC236}">
                <a16:creationId xmlns:a16="http://schemas.microsoft.com/office/drawing/2014/main" id="{F06FB923-BBE7-61A9-FD03-F93055FBF5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c 7" descr="Taxi outline">
            <a:extLst>
              <a:ext uri="{FF2B5EF4-FFF2-40B4-BE49-F238E27FC236}">
                <a16:creationId xmlns:a16="http://schemas.microsoft.com/office/drawing/2014/main" id="{3BCA262B-6A2A-EDCC-E6DE-2972D83E54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  <p:pic>
        <p:nvPicPr>
          <p:cNvPr id="12" name="Graphic 11" descr="Convertible outline">
            <a:extLst>
              <a:ext uri="{FF2B5EF4-FFF2-40B4-BE49-F238E27FC236}">
                <a16:creationId xmlns:a16="http://schemas.microsoft.com/office/drawing/2014/main" id="{A40419C6-AC8C-DD9F-11C7-AEE2019951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61124" y="-7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43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زحمه عشان حادث بسيط.mp4">
            <a:hlinkClick r:id="" action="ppaction://media"/>
            <a:extLst>
              <a:ext uri="{FF2B5EF4-FFF2-40B4-BE49-F238E27FC236}">
                <a16:creationId xmlns:a16="http://schemas.microsoft.com/office/drawing/2014/main" id="{1294C956-30E0-23DF-DCBE-907C7C4FC65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2887" y="1334845"/>
            <a:ext cx="8547254" cy="48082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655BA8-380F-D1EE-1599-B7D6A3598FD1}"/>
              </a:ext>
            </a:extLst>
          </p:cNvPr>
          <p:cNvSpPr txBox="1">
            <a:spLocks/>
          </p:cNvSpPr>
          <p:nvPr/>
        </p:nvSpPr>
        <p:spPr>
          <a:xfrm>
            <a:off x="2689847" y="239437"/>
            <a:ext cx="3764306" cy="7348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Why </a:t>
            </a:r>
            <a:r>
              <a:rPr kumimoji="0" lang="en-US" sz="40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Anjez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?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Wingdings" pitchFamily="2" charset="2"/>
              </a:rPr>
              <a:t>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0494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4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728C716-E6D2-B020-9C95-EA0837432B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83796" y="947702"/>
            <a:ext cx="4288891" cy="979858"/>
          </a:xfrm>
          <a:prstGeom prst="rect">
            <a:avLst/>
          </a:prstGeom>
        </p:spPr>
      </p:pic>
      <p:pic>
        <p:nvPicPr>
          <p:cNvPr id="12" name="Picture 11" descr="A digital clock with numbers&#10;&#10;Description automatically generated">
            <a:extLst>
              <a:ext uri="{FF2B5EF4-FFF2-40B4-BE49-F238E27FC236}">
                <a16:creationId xmlns:a16="http://schemas.microsoft.com/office/drawing/2014/main" id="{91AE32AC-416A-C5A7-503D-E0E8A2703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84" y="2104161"/>
            <a:ext cx="2283517" cy="1044709"/>
          </a:xfrm>
          <a:prstGeom prst="rect">
            <a:avLst/>
          </a:prstGeom>
        </p:spPr>
      </p:pic>
      <p:pic>
        <p:nvPicPr>
          <p:cNvPr id="18" name="Picture 17" descr="A digital clock with numbers&#10;&#10;Description automatically generated">
            <a:extLst>
              <a:ext uri="{FF2B5EF4-FFF2-40B4-BE49-F238E27FC236}">
                <a16:creationId xmlns:a16="http://schemas.microsoft.com/office/drawing/2014/main" id="{EAB04727-25F9-7FDB-DF86-35AD65EA1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153" y="4499333"/>
            <a:ext cx="5443693" cy="1184002"/>
          </a:xfrm>
          <a:prstGeom prst="rect">
            <a:avLst/>
          </a:prstGeom>
        </p:spPr>
      </p:pic>
      <p:pic>
        <p:nvPicPr>
          <p:cNvPr id="14" name="Picture 13" descr="A digital clock with numbers&#10;&#10;Description automatically generated">
            <a:extLst>
              <a:ext uri="{FF2B5EF4-FFF2-40B4-BE49-F238E27FC236}">
                <a16:creationId xmlns:a16="http://schemas.microsoft.com/office/drawing/2014/main" id="{4F78B9F1-2E47-7FC8-AE5D-3CD80EFC9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104" y="3257850"/>
            <a:ext cx="3539067" cy="113250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B8D60F6-0167-06DB-FD05-64D4EF68AA51}"/>
              </a:ext>
            </a:extLst>
          </p:cNvPr>
          <p:cNvSpPr txBox="1">
            <a:spLocks/>
          </p:cNvSpPr>
          <p:nvPr/>
        </p:nvSpPr>
        <p:spPr>
          <a:xfrm>
            <a:off x="-606422" y="78220"/>
            <a:ext cx="3764306" cy="7348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Problem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6BF1201-5916-F9FC-CA81-10458E020040}"/>
              </a:ext>
            </a:extLst>
          </p:cNvPr>
          <p:cNvCxnSpPr>
            <a:cxnSpLocks/>
            <a:stCxn id="10" idx="3"/>
            <a:endCxn id="12" idx="3"/>
          </p:cNvCxnSpPr>
          <p:nvPr/>
        </p:nvCxnSpPr>
        <p:spPr>
          <a:xfrm flipH="1">
            <a:off x="5670001" y="1437631"/>
            <a:ext cx="1002686" cy="1188885"/>
          </a:xfrm>
          <a:prstGeom prst="bentConnector3">
            <a:avLst>
              <a:gd name="adj1" fmla="val -22799"/>
            </a:avLst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CED35445-9150-9EBC-1DDE-B92C29A6B3F0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5822403" y="1437631"/>
            <a:ext cx="850284" cy="2400054"/>
          </a:xfrm>
          <a:prstGeom prst="bentConnector4">
            <a:avLst>
              <a:gd name="adj1" fmla="val -26885"/>
              <a:gd name="adj2" fmla="val 100070"/>
            </a:avLst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2057492-0560-EBBC-F876-94DA8A38C854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5822403" y="1437631"/>
            <a:ext cx="850284" cy="3584056"/>
          </a:xfrm>
          <a:prstGeom prst="bentConnector4">
            <a:avLst>
              <a:gd name="adj1" fmla="val -26885"/>
              <a:gd name="adj2" fmla="val 100065"/>
            </a:avLst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B7D1BCA9-F04F-7BBA-3CB6-82876FD7DD64}"/>
              </a:ext>
            </a:extLst>
          </p:cNvPr>
          <p:cNvCxnSpPr>
            <a:cxnSpLocks/>
            <a:stCxn id="10" idx="3"/>
            <a:endCxn id="70" idx="3"/>
          </p:cNvCxnSpPr>
          <p:nvPr/>
        </p:nvCxnSpPr>
        <p:spPr>
          <a:xfrm>
            <a:off x="6672687" y="1437631"/>
            <a:ext cx="811847" cy="4849848"/>
          </a:xfrm>
          <a:prstGeom prst="bentConnector3">
            <a:avLst>
              <a:gd name="adj1" fmla="val 128158"/>
            </a:avLst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99135C89-FADE-38EB-70D1-1DCF99B279E2}"/>
              </a:ext>
            </a:extLst>
          </p:cNvPr>
          <p:cNvCxnSpPr>
            <a:cxnSpLocks/>
            <a:stCxn id="10" idx="1"/>
            <a:endCxn id="12" idx="1"/>
          </p:cNvCxnSpPr>
          <p:nvPr/>
        </p:nvCxnSpPr>
        <p:spPr>
          <a:xfrm rot="10800000" flipH="1" flipV="1">
            <a:off x="2383796" y="1437630"/>
            <a:ext cx="1002688" cy="1188885"/>
          </a:xfrm>
          <a:prstGeom prst="bentConnector3">
            <a:avLst>
              <a:gd name="adj1" fmla="val -22799"/>
            </a:avLst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84B9E686-F9CC-75D5-1171-8E1EDCD779C5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H="1" flipV="1">
            <a:off x="2383796" y="1437630"/>
            <a:ext cx="850286" cy="2390855"/>
          </a:xfrm>
          <a:prstGeom prst="bentConnector4">
            <a:avLst>
              <a:gd name="adj1" fmla="val -26885"/>
              <a:gd name="adj2" fmla="val 99908"/>
            </a:avLst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00E08336-2F60-1A04-E7D4-0AFA588BE5E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H="1" flipV="1">
            <a:off x="2383796" y="1437630"/>
            <a:ext cx="850282" cy="3601699"/>
          </a:xfrm>
          <a:prstGeom prst="bentConnector4">
            <a:avLst>
              <a:gd name="adj1" fmla="val -26885"/>
              <a:gd name="adj2" fmla="val 100055"/>
            </a:avLst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96F261EE-F34A-F5AA-A07C-A6EADF1C7BE9}"/>
              </a:ext>
            </a:extLst>
          </p:cNvPr>
          <p:cNvCxnSpPr>
            <a:cxnSpLocks/>
            <a:stCxn id="10" idx="1"/>
            <a:endCxn id="70" idx="1"/>
          </p:cNvCxnSpPr>
          <p:nvPr/>
        </p:nvCxnSpPr>
        <p:spPr>
          <a:xfrm rot="10800000" flipV="1">
            <a:off x="1371600" y="1437631"/>
            <a:ext cx="1012196" cy="4849848"/>
          </a:xfrm>
          <a:prstGeom prst="bentConnector3">
            <a:avLst>
              <a:gd name="adj1" fmla="val 122585"/>
            </a:avLst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FE01248-DBB8-0366-D084-BA4DF0785D9B}"/>
              </a:ext>
            </a:extLst>
          </p:cNvPr>
          <p:cNvSpPr txBox="1"/>
          <p:nvPr/>
        </p:nvSpPr>
        <p:spPr>
          <a:xfrm>
            <a:off x="1371600" y="6148979"/>
            <a:ext cx="61129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full time for this process will take around one to two hours, which will cause heavy traffic</a:t>
            </a:r>
            <a:endParaRPr kumimoji="0" lang="en-S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Graphic 1" descr="Convertible outline">
            <a:extLst>
              <a:ext uri="{FF2B5EF4-FFF2-40B4-BE49-F238E27FC236}">
                <a16:creationId xmlns:a16="http://schemas.microsoft.com/office/drawing/2014/main" id="{9E543E13-956A-59D3-7723-972501890E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7939" y="-12224"/>
            <a:ext cx="914400" cy="914400"/>
          </a:xfrm>
          <a:prstGeom prst="rect">
            <a:avLst/>
          </a:prstGeom>
        </p:spPr>
      </p:pic>
      <p:pic>
        <p:nvPicPr>
          <p:cNvPr id="3" name="Graphic 2" descr="Taxi outline">
            <a:extLst>
              <a:ext uri="{FF2B5EF4-FFF2-40B4-BE49-F238E27FC236}">
                <a16:creationId xmlns:a16="http://schemas.microsoft.com/office/drawing/2014/main" id="{748E6839-97D4-5CB1-900E-7B881DE9E8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8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phic 47" descr="Taxi outline">
            <a:extLst>
              <a:ext uri="{FF2B5EF4-FFF2-40B4-BE49-F238E27FC236}">
                <a16:creationId xmlns:a16="http://schemas.microsoft.com/office/drawing/2014/main" id="{F8766277-D4B5-539A-68AF-A114C9AC7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9659C5B6-95CE-DE23-6118-4ED1E1584026}"/>
              </a:ext>
            </a:extLst>
          </p:cNvPr>
          <p:cNvSpPr txBox="1">
            <a:spLocks/>
          </p:cNvSpPr>
          <p:nvPr/>
        </p:nvSpPr>
        <p:spPr>
          <a:xfrm>
            <a:off x="0" y="59267"/>
            <a:ext cx="2889294" cy="909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500" b="1" dirty="0"/>
              <a:t>Our solution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38986EEE-4085-547F-8BCA-0BCEF3FCEF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044" y="2495814"/>
            <a:ext cx="568737" cy="568737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5F823C2F-247A-DAA2-AE1D-415393AD2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044" y="3785060"/>
            <a:ext cx="568737" cy="56873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4306DF6-FBA6-31F5-C5AF-32445B145C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8565" y="2857500"/>
            <a:ext cx="1524000" cy="1143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B80EC55-4CF7-1048-6AB3-8A3F14044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88236" y="1843781"/>
            <a:ext cx="1524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B8A10DFE-75F3-B6EB-41F6-41F95BC3C9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95620" y="3771900"/>
            <a:ext cx="1524000" cy="1143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0008322-567D-7DD3-C4F4-6BB86C4CC5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26564" y="2857500"/>
            <a:ext cx="1524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C206BD0-D072-605F-0536-7F3AF22012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87834" y="4848425"/>
            <a:ext cx="1524000" cy="1143000"/>
          </a:xfrm>
          <a:prstGeom prst="rect">
            <a:avLst/>
          </a:prstGeom>
        </p:spPr>
      </p:pic>
      <p:cxnSp>
        <p:nvCxnSpPr>
          <p:cNvPr id="37" name="Connector: Elbow 23">
            <a:extLst>
              <a:ext uri="{FF2B5EF4-FFF2-40B4-BE49-F238E27FC236}">
                <a16:creationId xmlns:a16="http://schemas.microsoft.com/office/drawing/2014/main" id="{1A3C37DD-1982-9BE7-432C-8A6FA298ECBA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1216781" y="2780183"/>
            <a:ext cx="921784" cy="648817"/>
          </a:xfrm>
          <a:prstGeom prst="bentConnector3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Connector: Elbow 29">
            <a:extLst>
              <a:ext uri="{FF2B5EF4-FFF2-40B4-BE49-F238E27FC236}">
                <a16:creationId xmlns:a16="http://schemas.microsoft.com/office/drawing/2014/main" id="{C78FC185-2D97-BCBA-B6F6-C21B9492D800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1216781" y="3429000"/>
            <a:ext cx="921784" cy="640429"/>
          </a:xfrm>
          <a:prstGeom prst="bentConnector3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ctor: Elbow 1027">
            <a:extLst>
              <a:ext uri="{FF2B5EF4-FFF2-40B4-BE49-F238E27FC236}">
                <a16:creationId xmlns:a16="http://schemas.microsoft.com/office/drawing/2014/main" id="{3304D034-2F83-E1B8-4264-E572A4E5635C}"/>
              </a:ext>
            </a:extLst>
          </p:cNvPr>
          <p:cNvCxnSpPr/>
          <p:nvPr/>
        </p:nvCxnSpPr>
        <p:spPr>
          <a:xfrm>
            <a:off x="3673836" y="3429000"/>
            <a:ext cx="914400" cy="914400"/>
          </a:xfrm>
          <a:prstGeom prst="bentConnector3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nector: Elbow 1032">
            <a:extLst>
              <a:ext uri="{FF2B5EF4-FFF2-40B4-BE49-F238E27FC236}">
                <a16:creationId xmlns:a16="http://schemas.microsoft.com/office/drawing/2014/main" id="{B320E46A-9311-CD29-8FD7-6317C2C7BFBE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3662565" y="2509715"/>
            <a:ext cx="939456" cy="919285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Connector: Elbow 1040">
            <a:extLst>
              <a:ext uri="{FF2B5EF4-FFF2-40B4-BE49-F238E27FC236}">
                <a16:creationId xmlns:a16="http://schemas.microsoft.com/office/drawing/2014/main" id="{4FE5DAE8-44CC-1BCB-B07B-D58FAF96FCD9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6119620" y="3429000"/>
            <a:ext cx="906944" cy="882553"/>
          </a:xfrm>
          <a:prstGeom prst="bentConnector3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Connector: Elbow 1059">
            <a:extLst>
              <a:ext uri="{FF2B5EF4-FFF2-40B4-BE49-F238E27FC236}">
                <a16:creationId xmlns:a16="http://schemas.microsoft.com/office/drawing/2014/main" id="{9713B763-F40F-8574-CD9C-AB1C84B0FA4C}"/>
              </a:ext>
            </a:extLst>
          </p:cNvPr>
          <p:cNvCxnSpPr>
            <a:cxnSpLocks/>
          </p:cNvCxnSpPr>
          <p:nvPr/>
        </p:nvCxnSpPr>
        <p:spPr>
          <a:xfrm>
            <a:off x="6108349" y="2534279"/>
            <a:ext cx="918215" cy="899066"/>
          </a:xfrm>
          <a:prstGeom prst="bentConnector3">
            <a:avLst>
              <a:gd name="adj1" fmla="val 51383"/>
            </a:avLst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2EBA41C-89F9-2817-B858-9EA0BA9995AF}"/>
              </a:ext>
            </a:extLst>
          </p:cNvPr>
          <p:cNvCxnSpPr/>
          <p:nvPr/>
        </p:nvCxnSpPr>
        <p:spPr>
          <a:xfrm>
            <a:off x="7844199" y="4000500"/>
            <a:ext cx="0" cy="84792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D340C7B-D1B0-E3B5-933A-6EE7AF43932C}"/>
              </a:ext>
            </a:extLst>
          </p:cNvPr>
          <p:cNvSpPr txBox="1"/>
          <p:nvPr/>
        </p:nvSpPr>
        <p:spPr>
          <a:xfrm>
            <a:off x="553994" y="2986781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170B6-7DF3-DD6A-86D9-6A0E4B308236}"/>
              </a:ext>
            </a:extLst>
          </p:cNvPr>
          <p:cNvSpPr txBox="1"/>
          <p:nvPr/>
        </p:nvSpPr>
        <p:spPr>
          <a:xfrm>
            <a:off x="309837" y="4265442"/>
            <a:ext cx="12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</a:t>
            </a:r>
          </a:p>
        </p:txBody>
      </p:sp>
      <p:pic>
        <p:nvPicPr>
          <p:cNvPr id="46" name="Graphic 45" descr="Convertible outline">
            <a:extLst>
              <a:ext uri="{FF2B5EF4-FFF2-40B4-BE49-F238E27FC236}">
                <a16:creationId xmlns:a16="http://schemas.microsoft.com/office/drawing/2014/main" id="{4FEDA690-F29D-9EDE-1A4E-5B160D58DFC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02483" y="6939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3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>
                <a:alpha val="88000"/>
              </a:srgbClr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67B95CC-B728-705A-07D4-DB18F7B4B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42" y="1652787"/>
            <a:ext cx="1843130" cy="164177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16D5DBC-D545-B550-E0BA-CD9324CAD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2802" y="1760247"/>
            <a:ext cx="1930108" cy="147564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E790-E01B-0289-A42B-A41A3BE5B2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7251" y="1849737"/>
            <a:ext cx="1900620" cy="145309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3F9A9A0-DA26-6CA6-9EFD-942F357BAE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37249" y="4325320"/>
            <a:ext cx="1900622" cy="14530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0144707-1A1A-BD3A-BB4D-496FA1B9FF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4717" y="4366555"/>
            <a:ext cx="2148758" cy="13706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B360BB-7E92-A627-3271-3563A39B5858}"/>
              </a:ext>
            </a:extLst>
          </p:cNvPr>
          <p:cNvCxnSpPr>
            <a:cxnSpLocks/>
          </p:cNvCxnSpPr>
          <p:nvPr/>
        </p:nvCxnSpPr>
        <p:spPr>
          <a:xfrm>
            <a:off x="2467572" y="2632069"/>
            <a:ext cx="1015230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1A8CB-FC0E-D0CB-48DF-ED26681B2BE9}"/>
              </a:ext>
            </a:extLst>
          </p:cNvPr>
          <p:cNvCxnSpPr>
            <a:cxnSpLocks/>
          </p:cNvCxnSpPr>
          <p:nvPr/>
        </p:nvCxnSpPr>
        <p:spPr>
          <a:xfrm>
            <a:off x="5412910" y="2632069"/>
            <a:ext cx="1015230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ctor: Elbow 6156">
            <a:extLst>
              <a:ext uri="{FF2B5EF4-FFF2-40B4-BE49-F238E27FC236}">
                <a16:creationId xmlns:a16="http://schemas.microsoft.com/office/drawing/2014/main" id="{A2A408DA-BC14-CABE-8BA0-D7E20E6725C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37871" y="2576287"/>
            <a:ext cx="12700" cy="2660726"/>
          </a:xfrm>
          <a:prstGeom prst="bentConnector4">
            <a:avLst>
              <a:gd name="adj1" fmla="val 3700000"/>
              <a:gd name="adj2" fmla="val 100167"/>
            </a:avLst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4C74AB-A58B-177B-3525-E42D62CEC026}"/>
              </a:ext>
            </a:extLst>
          </p:cNvPr>
          <p:cNvCxnSpPr>
            <a:cxnSpLocks/>
          </p:cNvCxnSpPr>
          <p:nvPr/>
        </p:nvCxnSpPr>
        <p:spPr>
          <a:xfrm flipH="1">
            <a:off x="5397014" y="5237013"/>
            <a:ext cx="1031126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5765CBAC-383C-3286-1C5A-C24F6B6341B8}"/>
              </a:ext>
            </a:extLst>
          </p:cNvPr>
          <p:cNvSpPr txBox="1">
            <a:spLocks/>
          </p:cNvSpPr>
          <p:nvPr/>
        </p:nvSpPr>
        <p:spPr>
          <a:xfrm>
            <a:off x="89247" y="58644"/>
            <a:ext cx="2626782" cy="1020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500" b="1" dirty="0"/>
              <a:t>Our Pipeline</a:t>
            </a:r>
          </a:p>
        </p:txBody>
      </p:sp>
      <p:pic>
        <p:nvPicPr>
          <p:cNvPr id="17" name="Graphic 16" descr="Convertible outline">
            <a:extLst>
              <a:ext uri="{FF2B5EF4-FFF2-40B4-BE49-F238E27FC236}">
                <a16:creationId xmlns:a16="http://schemas.microsoft.com/office/drawing/2014/main" id="{B352A7DE-7539-6CBB-7842-51DE53AC32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02483" y="69393"/>
            <a:ext cx="914400" cy="914400"/>
          </a:xfrm>
          <a:prstGeom prst="rect">
            <a:avLst/>
          </a:prstGeom>
        </p:spPr>
      </p:pic>
      <p:pic>
        <p:nvPicPr>
          <p:cNvPr id="19" name="Graphic 18" descr="Taxi outline">
            <a:extLst>
              <a:ext uri="{FF2B5EF4-FFF2-40B4-BE49-F238E27FC236}">
                <a16:creationId xmlns:a16="http://schemas.microsoft.com/office/drawing/2014/main" id="{00E8DE76-7A84-64A6-F8A1-CFFF4B0455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1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4" y="32240"/>
            <a:ext cx="3155089" cy="784468"/>
          </a:xfrm>
        </p:spPr>
        <p:txBody>
          <a:bodyPr>
            <a:normAutofit/>
          </a:bodyPr>
          <a:lstStyle/>
          <a:p>
            <a:r>
              <a:rPr lang="en-US" sz="3500" b="1" dirty="0"/>
              <a:t>Data overview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5396E8E-5DDD-9BEC-0080-ED0205D3E410}"/>
              </a:ext>
            </a:extLst>
          </p:cNvPr>
          <p:cNvSpPr txBox="1">
            <a:spLocks/>
          </p:cNvSpPr>
          <p:nvPr/>
        </p:nvSpPr>
        <p:spPr>
          <a:xfrm>
            <a:off x="1600929" y="864471"/>
            <a:ext cx="2866642" cy="1065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7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C19BDF7-A2D7-79E1-9EEC-12CE27B701DA}"/>
              </a:ext>
            </a:extLst>
          </p:cNvPr>
          <p:cNvSpPr txBox="1">
            <a:spLocks/>
          </p:cNvSpPr>
          <p:nvPr/>
        </p:nvSpPr>
        <p:spPr>
          <a:xfrm>
            <a:off x="3336567" y="1826285"/>
            <a:ext cx="1854829" cy="70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/>
          </a:p>
        </p:txBody>
      </p:sp>
      <p:pic>
        <p:nvPicPr>
          <p:cNvPr id="7170" name="Picture 2" descr="الصفحة الرئيسية">
            <a:extLst>
              <a:ext uri="{FF2B5EF4-FFF2-40B4-BE49-F238E27FC236}">
                <a16:creationId xmlns:a16="http://schemas.microsoft.com/office/drawing/2014/main" id="{0085B59B-E569-F04B-FE99-13D1FE0B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139" y="1648939"/>
            <a:ext cx="2626360" cy="175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99F73C-29AA-5E56-7C6C-E7A61FCABE4F}"/>
              </a:ext>
            </a:extLst>
          </p:cNvPr>
          <p:cNvSpPr txBox="1"/>
          <p:nvPr/>
        </p:nvSpPr>
        <p:spPr>
          <a:xfrm>
            <a:off x="2520266" y="4188855"/>
            <a:ext cx="3850899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We tried to take crash data from Najm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00D8E-05A0-DDE6-1849-851AEBE14DC6}"/>
              </a:ext>
            </a:extLst>
          </p:cNvPr>
          <p:cNvSpPr txBox="1"/>
          <p:nvPr/>
        </p:nvSpPr>
        <p:spPr>
          <a:xfrm>
            <a:off x="1402995" y="5482668"/>
            <a:ext cx="6129152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They told us to get permission from the insurance authority </a:t>
            </a:r>
            <a:r>
              <a:rPr lang="en-US" dirty="0">
                <a:sym typeface="Wingdings" pitchFamily="2" charset="2"/>
              </a:rPr>
              <a:t></a:t>
            </a:r>
            <a:r>
              <a:rPr lang="en-US" dirty="0"/>
              <a:t> </a:t>
            </a:r>
            <a:endParaRPr lang="en-SA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654A6C-E14F-1D45-C4FD-C8C3AB5E8265}"/>
              </a:ext>
            </a:extLst>
          </p:cNvPr>
          <p:cNvCxnSpPr>
            <a:cxnSpLocks/>
          </p:cNvCxnSpPr>
          <p:nvPr/>
        </p:nvCxnSpPr>
        <p:spPr>
          <a:xfrm>
            <a:off x="4445717" y="3522133"/>
            <a:ext cx="0" cy="52404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CA8C71-2F72-9AD5-230F-915FA6334186}"/>
              </a:ext>
            </a:extLst>
          </p:cNvPr>
          <p:cNvCxnSpPr>
            <a:cxnSpLocks/>
          </p:cNvCxnSpPr>
          <p:nvPr/>
        </p:nvCxnSpPr>
        <p:spPr>
          <a:xfrm>
            <a:off x="4476755" y="4800599"/>
            <a:ext cx="0" cy="52404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Graphic 2" descr="Taxi outline">
            <a:extLst>
              <a:ext uri="{FF2B5EF4-FFF2-40B4-BE49-F238E27FC236}">
                <a16:creationId xmlns:a16="http://schemas.microsoft.com/office/drawing/2014/main" id="{FBF32140-5682-B738-BB7D-B70154CDC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  <p:pic>
        <p:nvPicPr>
          <p:cNvPr id="4" name="Graphic 3" descr="Convertible outline">
            <a:extLst>
              <a:ext uri="{FF2B5EF4-FFF2-40B4-BE49-F238E27FC236}">
                <a16:creationId xmlns:a16="http://schemas.microsoft.com/office/drawing/2014/main" id="{B9523F84-8A7E-78B8-E9F9-941B060FF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34250" y="-600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6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18" y="77639"/>
            <a:ext cx="3155089" cy="835002"/>
          </a:xfrm>
        </p:spPr>
        <p:txBody>
          <a:bodyPr>
            <a:normAutofit/>
          </a:bodyPr>
          <a:lstStyle/>
          <a:p>
            <a:r>
              <a:rPr lang="en-US" sz="3500" b="1" dirty="0"/>
              <a:t>Data overview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5396E8E-5DDD-9BEC-0080-ED0205D3E410}"/>
              </a:ext>
            </a:extLst>
          </p:cNvPr>
          <p:cNvSpPr txBox="1">
            <a:spLocks/>
          </p:cNvSpPr>
          <p:nvPr/>
        </p:nvSpPr>
        <p:spPr>
          <a:xfrm>
            <a:off x="1600929" y="864471"/>
            <a:ext cx="2866642" cy="1065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7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C19BDF7-A2D7-79E1-9EEC-12CE27B701DA}"/>
              </a:ext>
            </a:extLst>
          </p:cNvPr>
          <p:cNvSpPr txBox="1">
            <a:spLocks/>
          </p:cNvSpPr>
          <p:nvPr/>
        </p:nvSpPr>
        <p:spPr>
          <a:xfrm>
            <a:off x="3336567" y="1826285"/>
            <a:ext cx="1854829" cy="70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00D8E-05A0-DDE6-1849-851AEBE14DC6}"/>
              </a:ext>
            </a:extLst>
          </p:cNvPr>
          <p:cNvSpPr txBox="1"/>
          <p:nvPr/>
        </p:nvSpPr>
        <p:spPr>
          <a:xfrm>
            <a:off x="273092" y="5266464"/>
            <a:ext cx="8616190" cy="30777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They told us that we must submit an official request and “hopefully” they will come back to us after 10 workdays </a:t>
            </a:r>
            <a:r>
              <a:rPr lang="en-US" sz="1400" dirty="0">
                <a:sym typeface="Wingdings" pitchFamily="2" charset="2"/>
              </a:rPr>
              <a:t></a:t>
            </a:r>
            <a:endParaRPr lang="en-SA" sz="1400" dirty="0"/>
          </a:p>
        </p:txBody>
      </p:sp>
      <p:pic>
        <p:nvPicPr>
          <p:cNvPr id="9218" name="Picture 2" descr="Insurance Authority | Home">
            <a:extLst>
              <a:ext uri="{FF2B5EF4-FFF2-40B4-BE49-F238E27FC236}">
                <a16:creationId xmlns:a16="http://schemas.microsoft.com/office/drawing/2014/main" id="{5AF99794-5480-B888-E564-E46D78C96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891" y="1588224"/>
            <a:ext cx="3972217" cy="22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453E497-4E4C-403F-C710-8E38537AAD3F}"/>
              </a:ext>
            </a:extLst>
          </p:cNvPr>
          <p:cNvCxnSpPr>
            <a:cxnSpLocks/>
          </p:cNvCxnSpPr>
          <p:nvPr/>
        </p:nvCxnSpPr>
        <p:spPr>
          <a:xfrm>
            <a:off x="4563529" y="3931232"/>
            <a:ext cx="9185" cy="54000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67E58FE-482A-2620-761A-A46A4386C90D}"/>
              </a:ext>
            </a:extLst>
          </p:cNvPr>
          <p:cNvSpPr txBox="1"/>
          <p:nvPr/>
        </p:nvSpPr>
        <p:spPr>
          <a:xfrm>
            <a:off x="2660651" y="5899820"/>
            <a:ext cx="3805756" cy="73866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Anjez</a:t>
            </a:r>
            <a:r>
              <a:rPr lang="en-US" sz="1400" dirty="0"/>
              <a:t> Team What we gone do ??</a:t>
            </a:r>
          </a:p>
          <a:p>
            <a:pPr marL="0" indent="0" algn="ctr">
              <a:buNone/>
            </a:pPr>
            <a:endParaRPr lang="en-US" sz="1400" dirty="0"/>
          </a:p>
          <a:p>
            <a:pPr marL="0" indent="0" algn="ctr">
              <a:buNone/>
            </a:pPr>
            <a:r>
              <a:rPr lang="en-US" sz="1400" dirty="0"/>
              <a:t>Let's Come Back for Najm </a:t>
            </a:r>
            <a:r>
              <a:rPr lang="en-US" sz="1400" dirty="0">
                <a:sym typeface="Wingdings" pitchFamily="2" charset="2"/>
              </a:rPr>
              <a:t></a:t>
            </a:r>
            <a:endParaRPr lang="en-US" sz="14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A844A7D-FA18-A995-8A95-7A9E39A49C4B}"/>
              </a:ext>
            </a:extLst>
          </p:cNvPr>
          <p:cNvCxnSpPr>
            <a:stCxn id="9" idx="1"/>
          </p:cNvCxnSpPr>
          <p:nvPr/>
        </p:nvCxnSpPr>
        <p:spPr>
          <a:xfrm rot="10800000">
            <a:off x="160867" y="279414"/>
            <a:ext cx="2499784" cy="5989739"/>
          </a:xfrm>
          <a:prstGeom prst="bentConnector2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189BA98-CE36-3FD2-DFDE-B05F4DE1E667}"/>
              </a:ext>
            </a:extLst>
          </p:cNvPr>
          <p:cNvSpPr txBox="1"/>
          <p:nvPr/>
        </p:nvSpPr>
        <p:spPr>
          <a:xfrm>
            <a:off x="324489" y="4471232"/>
            <a:ext cx="847808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ym typeface="Wingdings" pitchFamily="2" charset="2"/>
              </a:rPr>
              <a:t>When we arrived the told us its not from our side, you need to get the data from Najm </a:t>
            </a:r>
            <a:endParaRPr lang="en-SA" sz="18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464C92-29A1-EF9A-1A25-8B3AEA1F819D}"/>
              </a:ext>
            </a:extLst>
          </p:cNvPr>
          <p:cNvCxnSpPr>
            <a:cxnSpLocks/>
          </p:cNvCxnSpPr>
          <p:nvPr/>
        </p:nvCxnSpPr>
        <p:spPr>
          <a:xfrm>
            <a:off x="4572002" y="4840564"/>
            <a:ext cx="9185" cy="36000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E05F9C-5C16-E025-1A44-D8093DD85896}"/>
              </a:ext>
            </a:extLst>
          </p:cNvPr>
          <p:cNvCxnSpPr>
            <a:cxnSpLocks/>
          </p:cNvCxnSpPr>
          <p:nvPr/>
        </p:nvCxnSpPr>
        <p:spPr>
          <a:xfrm>
            <a:off x="4553651" y="908632"/>
            <a:ext cx="9185" cy="54000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D0DEBE-8E3A-E674-5933-A0CF36CC23EC}"/>
              </a:ext>
            </a:extLst>
          </p:cNvPr>
          <p:cNvCxnSpPr>
            <a:cxnSpLocks/>
          </p:cNvCxnSpPr>
          <p:nvPr/>
        </p:nvCxnSpPr>
        <p:spPr>
          <a:xfrm>
            <a:off x="4576236" y="5578575"/>
            <a:ext cx="2130" cy="32472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Graphic 3" descr="Taxi outline">
            <a:extLst>
              <a:ext uri="{FF2B5EF4-FFF2-40B4-BE49-F238E27FC236}">
                <a16:creationId xmlns:a16="http://schemas.microsoft.com/office/drawing/2014/main" id="{020B1ECA-64F6-B565-8F30-9B5FC368E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  <p:pic>
        <p:nvPicPr>
          <p:cNvPr id="8" name="Graphic 7" descr="Convertible outline">
            <a:extLst>
              <a:ext uri="{FF2B5EF4-FFF2-40B4-BE49-F238E27FC236}">
                <a16:creationId xmlns:a16="http://schemas.microsoft.com/office/drawing/2014/main" id="{C46816FA-8CE5-8BAD-A619-E2DFF207F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884" y="379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1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4" y="32240"/>
            <a:ext cx="3155089" cy="784468"/>
          </a:xfrm>
        </p:spPr>
        <p:txBody>
          <a:bodyPr>
            <a:normAutofit/>
          </a:bodyPr>
          <a:lstStyle/>
          <a:p>
            <a:r>
              <a:rPr lang="en-US" sz="3500" b="1" dirty="0"/>
              <a:t>Data overview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5396E8E-5DDD-9BEC-0080-ED0205D3E410}"/>
              </a:ext>
            </a:extLst>
          </p:cNvPr>
          <p:cNvSpPr txBox="1">
            <a:spLocks/>
          </p:cNvSpPr>
          <p:nvPr/>
        </p:nvSpPr>
        <p:spPr>
          <a:xfrm>
            <a:off x="1600929" y="864471"/>
            <a:ext cx="2866642" cy="1065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7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C19BDF7-A2D7-79E1-9EEC-12CE27B701DA}"/>
              </a:ext>
            </a:extLst>
          </p:cNvPr>
          <p:cNvSpPr txBox="1">
            <a:spLocks/>
          </p:cNvSpPr>
          <p:nvPr/>
        </p:nvSpPr>
        <p:spPr>
          <a:xfrm>
            <a:off x="3336567" y="1826285"/>
            <a:ext cx="1854829" cy="70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/>
          </a:p>
        </p:txBody>
      </p:sp>
      <p:pic>
        <p:nvPicPr>
          <p:cNvPr id="7170" name="Picture 2" descr="الصفحة الرئيسية">
            <a:extLst>
              <a:ext uri="{FF2B5EF4-FFF2-40B4-BE49-F238E27FC236}">
                <a16:creationId xmlns:a16="http://schemas.microsoft.com/office/drawing/2014/main" id="{0085B59B-E569-F04B-FE99-13D1FE0B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139" y="1648939"/>
            <a:ext cx="2626360" cy="175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99F73C-29AA-5E56-7C6C-E7A61FCABE4F}"/>
              </a:ext>
            </a:extLst>
          </p:cNvPr>
          <p:cNvSpPr txBox="1"/>
          <p:nvPr/>
        </p:nvSpPr>
        <p:spPr>
          <a:xfrm>
            <a:off x="2520266" y="4188855"/>
            <a:ext cx="3850899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We tried to take crash data from Najm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00D8E-05A0-DDE6-1849-851AEBE14DC6}"/>
              </a:ext>
            </a:extLst>
          </p:cNvPr>
          <p:cNvSpPr txBox="1"/>
          <p:nvPr/>
        </p:nvSpPr>
        <p:spPr>
          <a:xfrm>
            <a:off x="1402995" y="5482668"/>
            <a:ext cx="6129152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They told us to get permission from the insurance authority </a:t>
            </a:r>
            <a:r>
              <a:rPr lang="en-US" dirty="0">
                <a:sym typeface="Wingdings" pitchFamily="2" charset="2"/>
              </a:rPr>
              <a:t></a:t>
            </a:r>
            <a:r>
              <a:rPr lang="en-US" dirty="0"/>
              <a:t> </a:t>
            </a:r>
            <a:endParaRPr lang="en-SA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654A6C-E14F-1D45-C4FD-C8C3AB5E8265}"/>
              </a:ext>
            </a:extLst>
          </p:cNvPr>
          <p:cNvCxnSpPr>
            <a:cxnSpLocks/>
          </p:cNvCxnSpPr>
          <p:nvPr/>
        </p:nvCxnSpPr>
        <p:spPr>
          <a:xfrm>
            <a:off x="4445717" y="3522133"/>
            <a:ext cx="0" cy="52404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CA8C71-2F72-9AD5-230F-915FA6334186}"/>
              </a:ext>
            </a:extLst>
          </p:cNvPr>
          <p:cNvCxnSpPr>
            <a:cxnSpLocks/>
          </p:cNvCxnSpPr>
          <p:nvPr/>
        </p:nvCxnSpPr>
        <p:spPr>
          <a:xfrm>
            <a:off x="4476755" y="4800599"/>
            <a:ext cx="0" cy="52404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01C9AF73-5D8C-67A3-C6CF-052AC367C58F}"/>
              </a:ext>
            </a:extLst>
          </p:cNvPr>
          <p:cNvCxnSpPr>
            <a:cxnSpLocks/>
            <a:endCxn id="7170" idx="1"/>
          </p:cNvCxnSpPr>
          <p:nvPr/>
        </p:nvCxnSpPr>
        <p:spPr>
          <a:xfrm rot="5400000" flipH="1" flipV="1">
            <a:off x="-498868" y="3217993"/>
            <a:ext cx="4333608" cy="294640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71" name="TextBox 7170">
            <a:extLst>
              <a:ext uri="{FF2B5EF4-FFF2-40B4-BE49-F238E27FC236}">
                <a16:creationId xmlns:a16="http://schemas.microsoft.com/office/drawing/2014/main" id="{33494566-7B9D-7EB4-64C6-D03EA670A007}"/>
              </a:ext>
            </a:extLst>
          </p:cNvPr>
          <p:cNvSpPr txBox="1"/>
          <p:nvPr/>
        </p:nvSpPr>
        <p:spPr>
          <a:xfrm>
            <a:off x="1062955" y="2063883"/>
            <a:ext cx="1450599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Hi, Again!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cxnSp>
        <p:nvCxnSpPr>
          <p:cNvPr id="7173" name="Elbow Connector 7172">
            <a:extLst>
              <a:ext uri="{FF2B5EF4-FFF2-40B4-BE49-F238E27FC236}">
                <a16:creationId xmlns:a16="http://schemas.microsoft.com/office/drawing/2014/main" id="{7575BE12-D2C4-B358-19C1-E66953F84035}"/>
              </a:ext>
            </a:extLst>
          </p:cNvPr>
          <p:cNvCxnSpPr>
            <a:cxnSpLocks/>
            <a:stCxn id="7170" idx="3"/>
          </p:cNvCxnSpPr>
          <p:nvPr/>
        </p:nvCxnSpPr>
        <p:spPr>
          <a:xfrm>
            <a:off x="5767499" y="2524392"/>
            <a:ext cx="3181768" cy="433360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76" name="TextBox 7175">
            <a:extLst>
              <a:ext uri="{FF2B5EF4-FFF2-40B4-BE49-F238E27FC236}">
                <a16:creationId xmlns:a16="http://schemas.microsoft.com/office/drawing/2014/main" id="{23C71439-1C00-8111-CB30-D9D32B3BD763}"/>
              </a:ext>
            </a:extLst>
          </p:cNvPr>
          <p:cNvSpPr txBox="1"/>
          <p:nvPr/>
        </p:nvSpPr>
        <p:spPr>
          <a:xfrm>
            <a:off x="6582409" y="2063883"/>
            <a:ext cx="1450599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Go Out !!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  <p:pic>
        <p:nvPicPr>
          <p:cNvPr id="3" name="Graphic 2" descr="Taxi outline">
            <a:extLst>
              <a:ext uri="{FF2B5EF4-FFF2-40B4-BE49-F238E27FC236}">
                <a16:creationId xmlns:a16="http://schemas.microsoft.com/office/drawing/2014/main" id="{AF385FF4-34D6-1994-7408-0EC9E289A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  <p:pic>
        <p:nvPicPr>
          <p:cNvPr id="4" name="Graphic 3" descr="Convertible outline">
            <a:extLst>
              <a:ext uri="{FF2B5EF4-FFF2-40B4-BE49-F238E27FC236}">
                <a16:creationId xmlns:a16="http://schemas.microsoft.com/office/drawing/2014/main" id="{01D4953D-B49A-CD2D-9299-633A682A4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34250" y="-197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animBg="1"/>
      <p:bldP spid="717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47" y="87819"/>
            <a:ext cx="3155089" cy="835002"/>
          </a:xfrm>
        </p:spPr>
        <p:txBody>
          <a:bodyPr>
            <a:normAutofit/>
          </a:bodyPr>
          <a:lstStyle/>
          <a:p>
            <a:r>
              <a:rPr lang="en-US" sz="3500" b="1" dirty="0"/>
              <a:t>Data overview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5396E8E-5DDD-9BEC-0080-ED0205D3E410}"/>
              </a:ext>
            </a:extLst>
          </p:cNvPr>
          <p:cNvSpPr txBox="1">
            <a:spLocks/>
          </p:cNvSpPr>
          <p:nvPr/>
        </p:nvSpPr>
        <p:spPr>
          <a:xfrm>
            <a:off x="1600929" y="864471"/>
            <a:ext cx="2866642" cy="1065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7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C19BDF7-A2D7-79E1-9EEC-12CE27B701DA}"/>
              </a:ext>
            </a:extLst>
          </p:cNvPr>
          <p:cNvSpPr txBox="1">
            <a:spLocks/>
          </p:cNvSpPr>
          <p:nvPr/>
        </p:nvSpPr>
        <p:spPr>
          <a:xfrm>
            <a:off x="3336567" y="1826285"/>
            <a:ext cx="1854829" cy="70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/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A3C308D5-68A2-8A13-70D0-3E7F201026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52072" y="68864"/>
            <a:ext cx="2448000" cy="3038400"/>
          </a:xfrm>
          <a:prstGeom prst="bentConnector3">
            <a:avLst>
              <a:gd name="adj1" fmla="val 91"/>
            </a:avLst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D5C270A-2F04-8FD3-5F0D-2106DC372F76}"/>
              </a:ext>
            </a:extLst>
          </p:cNvPr>
          <p:cNvSpPr txBox="1"/>
          <p:nvPr/>
        </p:nvSpPr>
        <p:spPr>
          <a:xfrm>
            <a:off x="2440368" y="2568655"/>
            <a:ext cx="4054405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marL="0" indent="0" algn="ctr">
              <a:buNone/>
            </a:pPr>
            <a:r>
              <a:rPr lang="ar-SA" sz="2800" dirty="0"/>
              <a:t>فريق أنــجــز تعرفون واسطة ؟؟</a:t>
            </a:r>
          </a:p>
          <a:p>
            <a:pPr marL="0" indent="0" algn="ctr">
              <a:buNone/>
            </a:pPr>
            <a:r>
              <a:rPr lang="ar-SA" sz="2800" dirty="0">
                <a:cs typeface="Arial"/>
              </a:rPr>
              <a:t>خـالـد: عندي ازهلو</a:t>
            </a:r>
            <a:endParaRPr lang="en-US" sz="2800" dirty="0" err="1">
              <a:cs typeface="Arial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2623C56-BEC7-7CD0-398B-BDBD853A4428}"/>
              </a:ext>
            </a:extLst>
          </p:cNvPr>
          <p:cNvCxnSpPr>
            <a:cxnSpLocks/>
          </p:cNvCxnSpPr>
          <p:nvPr/>
        </p:nvCxnSpPr>
        <p:spPr>
          <a:xfrm>
            <a:off x="4467570" y="3674533"/>
            <a:ext cx="1" cy="297180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Graphic 2" descr="Taxi outline">
            <a:extLst>
              <a:ext uri="{FF2B5EF4-FFF2-40B4-BE49-F238E27FC236}">
                <a16:creationId xmlns:a16="http://schemas.microsoft.com/office/drawing/2014/main" id="{1E41660F-8907-68F8-B257-336AAFC27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  <p:pic>
        <p:nvPicPr>
          <p:cNvPr id="4" name="Graphic 3" descr="Convertible outline">
            <a:extLst>
              <a:ext uri="{FF2B5EF4-FFF2-40B4-BE49-F238E27FC236}">
                <a16:creationId xmlns:a16="http://schemas.microsoft.com/office/drawing/2014/main" id="{EE0C09A5-3BB2-EC56-C526-DF1D0B217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3433" y="688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1301</TotalTime>
  <Words>304</Words>
  <Application>Microsoft Macintosh PowerPoint</Application>
  <PresentationFormat>On-screen Show (4:3)</PresentationFormat>
  <Paragraphs>60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Andale Mono</vt:lpstr>
      <vt:lpstr>Aptos</vt:lpstr>
      <vt:lpstr>Arial</vt:lpstr>
      <vt:lpstr>Calibri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overview</vt:lpstr>
      <vt:lpstr>Data overview</vt:lpstr>
      <vt:lpstr>Data overview</vt:lpstr>
      <vt:lpstr>Data overview</vt:lpstr>
      <vt:lpstr>Data overview</vt:lpstr>
      <vt:lpstr>PowerPoint Presentation</vt:lpstr>
      <vt:lpstr>PowerPoint Presentation</vt:lpstr>
      <vt:lpstr>PowerPoint Presentation</vt:lpstr>
      <vt:lpstr>Data Modeling</vt:lpstr>
      <vt:lpstr>App Functionality</vt:lpstr>
      <vt:lpstr>Live Demo</vt:lpstr>
      <vt:lpstr>Conclusion</vt:lpstr>
      <vt:lpstr>Team members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Golden Hamad</dc:creator>
  <cp:keywords/>
  <dc:description>generated using python-pptx</dc:description>
  <cp:lastModifiedBy>Khalid Saeed</cp:lastModifiedBy>
  <cp:revision>78</cp:revision>
  <dcterms:created xsi:type="dcterms:W3CDTF">2013-01-27T09:14:16Z</dcterms:created>
  <dcterms:modified xsi:type="dcterms:W3CDTF">2024-06-13T09:39:39Z</dcterms:modified>
  <cp:category/>
</cp:coreProperties>
</file>